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5" r:id="rId6"/>
    <p:sldId id="290" r:id="rId7"/>
    <p:sldId id="282" r:id="rId8"/>
    <p:sldId id="291" r:id="rId9"/>
    <p:sldId id="276" r:id="rId10"/>
    <p:sldId id="292" r:id="rId11"/>
    <p:sldId id="261" r:id="rId12"/>
    <p:sldId id="294" r:id="rId13"/>
    <p:sldId id="293" r:id="rId14"/>
    <p:sldId id="263" r:id="rId15"/>
    <p:sldId id="277" r:id="rId16"/>
    <p:sldId id="264" r:id="rId17"/>
    <p:sldId id="278" r:id="rId18"/>
    <p:sldId id="279" r:id="rId19"/>
    <p:sldId id="265" r:id="rId20"/>
    <p:sldId id="266" r:id="rId21"/>
    <p:sldId id="267" r:id="rId22"/>
    <p:sldId id="308" r:id="rId23"/>
    <p:sldId id="30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81" d="100"/>
          <a:sy n="81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   </a:t>
            </a:r>
            <a:r>
              <a:rPr lang="en-US" dirty="0" smtClean="0"/>
              <a:t>BASIC ELECTRONICS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814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5400" b="1" dirty="0">
                <a:solidFill>
                  <a:srgbClr val="990033"/>
                </a:solidFill>
                <a:latin typeface="Imprint MT Shadow" panose="04020605060303030202" pitchFamily="82" charset="0"/>
              </a:rPr>
              <a:t>K.S.V.SAMBASIVARAO</a:t>
            </a:r>
          </a:p>
          <a:p>
            <a:pPr marL="0" indent="0" algn="ctr">
              <a:buNone/>
              <a:defRPr/>
            </a:pPr>
            <a:endParaRPr lang="en-US" sz="2800" dirty="0">
              <a:latin typeface="Lucida Handwriting" pitchFamily="66" charset="0"/>
            </a:endParaRPr>
          </a:p>
          <a:p>
            <a:pPr marL="0" indent="0" algn="ctr">
              <a:buNone/>
              <a:defRPr/>
            </a:pPr>
            <a:r>
              <a:rPr lang="en-US" sz="2800" dirty="0">
                <a:latin typeface="Georgia" pitchFamily="18" charset="0"/>
              </a:rPr>
              <a:t>HOD</a:t>
            </a:r>
          </a:p>
          <a:p>
            <a:pPr marL="0" indent="0" algn="ctr">
              <a:buNone/>
              <a:defRPr/>
            </a:pPr>
            <a:r>
              <a:rPr lang="en-US" sz="2800" dirty="0">
                <a:latin typeface="Georgia" pitchFamily="18" charset="0"/>
              </a:rPr>
              <a:t>DEPT. OF ELECTRONICS </a:t>
            </a:r>
          </a:p>
          <a:p>
            <a:pPr marL="0" indent="0" algn="ctr">
              <a:buNone/>
              <a:defRPr/>
            </a:pPr>
            <a:r>
              <a:rPr lang="en-US" dirty="0">
                <a:latin typeface="Georgia" pitchFamily="18" charset="0"/>
              </a:rPr>
              <a:t> PBSC COLLEGE Of A&amp; S</a:t>
            </a:r>
          </a:p>
          <a:p>
            <a:pPr marL="0" indent="0" algn="ctr">
              <a:buNone/>
              <a:defRPr/>
            </a:pPr>
            <a:r>
              <a:rPr lang="en-US" dirty="0">
                <a:latin typeface="Georgia" pitchFamily="18" charset="0"/>
              </a:rPr>
              <a:t>VIJAYAWADA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AutoShape 4" descr="FET type: insulated gate, junction, depletion, enhancement, p-channel, n-chann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6870" name="AutoShape 6" descr="FET type: insulated gate, junction, depletion, enhancement, p-channel, n-chann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6872" name="AutoShape 8" descr="FET type: insulated gate, junction, depletion, enhancement, p-channel, n-chann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6874" name="AutoShape 10" descr="FET type: insulated gate, junction, depletion, enhancement, p-channel, n-chann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6876" name="AutoShape 12" descr="FET type: insulated gate, junction, depletion, enhancement, p-channel, n-chann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36880" name="Picture 16" descr="Gate&#10;Drain&#10;Source&#10;SYMBOLS&#10;n-channel JFET&#10;Gate&#10;Drain&#10;Source&#10;n-channel JFET&#10;Offset-gate symbol&#10;Gate&#10;Drain&#10;Source&#10;p-channel J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84784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UJT (</a:t>
            </a:r>
            <a:r>
              <a:rPr lang="en-IN" sz="5400" b="1" dirty="0" err="1" smtClean="0"/>
              <a:t>uni</a:t>
            </a:r>
            <a:r>
              <a:rPr lang="en-IN" sz="5400" b="1" dirty="0" smtClean="0"/>
              <a:t> junction transistor )</a:t>
            </a:r>
            <a:r>
              <a:rPr lang="en-US" dirty="0" smtClean="0"/>
              <a:t>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219256" cy="5096608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2800" dirty="0" smtClean="0"/>
          </a:p>
          <a:p>
            <a:pPr lvl="0"/>
            <a:r>
              <a:rPr lang="en-IN" sz="3200" dirty="0" smtClean="0"/>
              <a:t>A </a:t>
            </a:r>
            <a:r>
              <a:rPr lang="en-IN" sz="3200" b="1" dirty="0" err="1" smtClean="0"/>
              <a:t>unijunction</a:t>
            </a:r>
            <a:r>
              <a:rPr lang="en-IN" sz="3200" b="1" dirty="0" smtClean="0"/>
              <a:t> transistor</a:t>
            </a:r>
            <a:r>
              <a:rPr lang="en-IN" sz="3200" dirty="0" smtClean="0"/>
              <a:t> (</a:t>
            </a:r>
            <a:r>
              <a:rPr lang="en-IN" sz="3200" b="1" dirty="0" smtClean="0"/>
              <a:t>UJT</a:t>
            </a:r>
            <a:r>
              <a:rPr lang="en-IN" sz="3200" dirty="0" smtClean="0"/>
              <a:t>) is a three-lead electronic semiconductor device with only one junction that acts exclusively as an electrically controlled switch. The </a:t>
            </a:r>
            <a:r>
              <a:rPr lang="en-IN" sz="3200" b="1" dirty="0" smtClean="0"/>
              <a:t>UJT</a:t>
            </a:r>
            <a:r>
              <a:rPr lang="en-IN" sz="3200" dirty="0" smtClean="0"/>
              <a:t> is not used as a linear amplifier.</a:t>
            </a:r>
            <a:endParaRPr lang="en-US" sz="2900" dirty="0" smtClean="0"/>
          </a:p>
          <a:p>
            <a:pPr algn="just"/>
            <a:endParaRPr lang="en-US" sz="2900" dirty="0"/>
          </a:p>
          <a:p>
            <a:endParaRPr lang="en-IN" sz="29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368152"/>
          </a:xfrm>
        </p:spPr>
        <p:txBody>
          <a:bodyPr>
            <a:normAutofit/>
          </a:bodyPr>
          <a:lstStyle/>
          <a:p>
            <a:r>
              <a:rPr lang="en-US" dirty="0" smtClean="0"/>
              <a:t>UJT Symbol  and Construction</a:t>
            </a:r>
            <a:endParaRPr lang="en-IN" dirty="0"/>
          </a:p>
        </p:txBody>
      </p:sp>
      <p:pic>
        <p:nvPicPr>
          <p:cNvPr id="34818" name="Picture 2" descr="https://www.electronics-tutorials.ws/wp-content/uploads/2014/03/power3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8864683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0800000" flipV="1">
            <a:off x="395536" y="1124744"/>
            <a:ext cx="8229600" cy="571808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 The time </a:t>
            </a:r>
            <a:r>
              <a:rPr lang="en-US" sz="2800" dirty="0" err="1" smtClean="0"/>
              <a:t>peroid</a:t>
            </a:r>
            <a:r>
              <a:rPr lang="en-US" sz="2800" dirty="0" smtClean="0"/>
              <a:t> is:</a:t>
            </a:r>
            <a:endParaRPr lang="en-IN" sz="2800" dirty="0" smtClean="0"/>
          </a:p>
          <a:p>
            <a:endParaRPr lang="en-IN" dirty="0"/>
          </a:p>
        </p:txBody>
      </p:sp>
      <p:pic>
        <p:nvPicPr>
          <p:cNvPr id="33794" name="Picture 2" descr="ujt oscillator peri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190118" cy="1152128"/>
          </a:xfrm>
          <a:prstGeom prst="rect">
            <a:avLst/>
          </a:prstGeom>
          <a:noFill/>
        </p:spPr>
      </p:pic>
      <p:pic>
        <p:nvPicPr>
          <p:cNvPr id="33795" name="Picture 3" descr="ujt timing resis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72976"/>
            <a:ext cx="5256584" cy="3185024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520" y="2924944"/>
            <a:ext cx="7797552" cy="72008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 </a:t>
            </a:r>
            <a:r>
              <a:rPr lang="en-IN" sz="3100" dirty="0" smtClean="0">
                <a:solidFill>
                  <a:schemeClr val="bg2">
                    <a:lumMod val="10000"/>
                  </a:schemeClr>
                </a:solidFill>
              </a:rPr>
              <a:t>The value of the timing resistor, R</a:t>
            </a:r>
            <a:r>
              <a:rPr lang="en-IN" sz="3100" baseline="-25000" dirty="0" smtClean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en-IN" sz="3100" dirty="0" smtClean="0">
                <a:solidFill>
                  <a:schemeClr val="bg2">
                    <a:lumMod val="10000"/>
                  </a:schemeClr>
                </a:solidFill>
              </a:rPr>
              <a:t> is calculated as:</a:t>
            </a:r>
            <a:endParaRPr lang="en-IN" sz="31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Op-AMP(Operational Amplifier)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997576"/>
          </a:xfrm>
        </p:spPr>
        <p:txBody>
          <a:bodyPr>
            <a:normAutofit/>
          </a:bodyPr>
          <a:lstStyle/>
          <a:p>
            <a:r>
              <a:rPr lang="en-IN" dirty="0" smtClean="0"/>
              <a:t>An </a:t>
            </a:r>
            <a:r>
              <a:rPr lang="en-IN" b="1" dirty="0" smtClean="0"/>
              <a:t>operational amplifier</a:t>
            </a:r>
            <a:r>
              <a:rPr lang="en-IN" dirty="0" smtClean="0"/>
              <a:t> (often </a:t>
            </a:r>
            <a:r>
              <a:rPr lang="en-IN" b="1" dirty="0" smtClean="0"/>
              <a:t>op</a:t>
            </a:r>
            <a:r>
              <a:rPr lang="en-IN" dirty="0" smtClean="0"/>
              <a:t>-</a:t>
            </a:r>
            <a:r>
              <a:rPr lang="en-IN" b="1" dirty="0" smtClean="0"/>
              <a:t>amp</a:t>
            </a:r>
            <a:r>
              <a:rPr lang="en-IN" dirty="0" smtClean="0"/>
              <a:t> or </a:t>
            </a:r>
            <a:r>
              <a:rPr lang="en-IN" b="1" dirty="0" err="1" smtClean="0"/>
              <a:t>opamp</a:t>
            </a:r>
            <a:r>
              <a:rPr lang="en-IN" dirty="0" smtClean="0"/>
              <a:t>) is a DC-coupled high-gain electronic voltage </a:t>
            </a:r>
            <a:r>
              <a:rPr lang="en-IN" b="1" dirty="0" smtClean="0"/>
              <a:t>amplifier</a:t>
            </a:r>
            <a:r>
              <a:rPr lang="en-IN" dirty="0" smtClean="0"/>
              <a:t> with a differential input and, usually, a single-ended output.</a:t>
            </a:r>
            <a:endParaRPr lang="en-IN" dirty="0"/>
          </a:p>
        </p:txBody>
      </p:sp>
      <p:pic>
        <p:nvPicPr>
          <p:cNvPr id="32770" name="Picture 2" descr="Image result for op-a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886932"/>
            <a:ext cx="3672408" cy="29710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3456384"/>
          </a:xfrm>
        </p:spPr>
        <p:txBody>
          <a:bodyPr>
            <a:normAutofit/>
          </a:bodyPr>
          <a:lstStyle/>
          <a:p>
            <a:r>
              <a:rPr lang="en-IN" b="1" dirty="0" smtClean="0"/>
              <a:t>Op Amps</a:t>
            </a:r>
            <a:r>
              <a:rPr lang="en-IN" dirty="0" smtClean="0"/>
              <a:t> and </a:t>
            </a:r>
            <a:r>
              <a:rPr lang="en-IN" b="1" dirty="0" smtClean="0"/>
              <a:t>Op Amp</a:t>
            </a:r>
            <a:r>
              <a:rPr lang="en-IN" dirty="0" smtClean="0"/>
              <a:t> Circuits. ... </a:t>
            </a:r>
            <a:r>
              <a:rPr lang="en-IN" b="1" dirty="0" smtClean="0"/>
              <a:t>Op amps</a:t>
            </a:r>
            <a:r>
              <a:rPr lang="en-IN" dirty="0" smtClean="0"/>
              <a:t> are used in a wide variety of </a:t>
            </a:r>
            <a:r>
              <a:rPr lang="en-IN" b="1" dirty="0" smtClean="0"/>
              <a:t>applications</a:t>
            </a:r>
            <a:r>
              <a:rPr lang="en-IN" dirty="0" smtClean="0"/>
              <a:t> in electronics. Some of the more common </a:t>
            </a:r>
            <a:r>
              <a:rPr lang="en-IN" b="1" dirty="0" smtClean="0"/>
              <a:t>applications</a:t>
            </a:r>
            <a:r>
              <a:rPr lang="en-IN" dirty="0" smtClean="0"/>
              <a:t> are: as a voltage follower, selective inversion circuit, a current-to-voltage converter, active rectifier, integrator, a whole wide variety of filters, and a voltage comparator</a:t>
            </a:r>
          </a:p>
          <a:p>
            <a:r>
              <a:rPr lang="en-IN" dirty="0" smtClean="0"/>
              <a:t>The </a:t>
            </a:r>
            <a:r>
              <a:rPr lang="en-IN" b="1" dirty="0" smtClean="0"/>
              <a:t>Voltage Gain</a:t>
            </a:r>
            <a:r>
              <a:rPr lang="en-IN" dirty="0" smtClean="0"/>
              <a:t> (A</a:t>
            </a:r>
            <a:r>
              <a:rPr lang="en-IN" baseline="-25000" dirty="0" smtClean="0"/>
              <a:t>V</a:t>
            </a:r>
            <a:r>
              <a:rPr lang="en-IN" dirty="0" smtClean="0"/>
              <a:t>) of the operational amplifier can be found using the following formula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620688"/>
            <a:ext cx="61848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</a:rPr>
              <a:t>Applications of op-AMP:</a:t>
            </a:r>
            <a:endParaRPr lang="en-IN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1746" name="Picture 2" descr="op-amp voltage g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157192"/>
            <a:ext cx="5595366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7337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307639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sz="3200" b="1" dirty="0" smtClean="0">
                <a:solidFill>
                  <a:schemeClr val="accent1">
                    <a:lumMod val="75000"/>
                  </a:schemeClr>
                </a:solidFill>
              </a:rPr>
              <a:t>Operational Amplifiers Bandwidth:</a:t>
            </a:r>
          </a:p>
          <a:p>
            <a:endParaRPr lang="en-US" sz="2400" b="1" dirty="0" smtClean="0"/>
          </a:p>
          <a:p>
            <a:r>
              <a:rPr lang="en-IN" sz="2400" dirty="0" smtClean="0"/>
              <a:t>The operational amplifiers bandwidth is the frequency range over which the voltage gain of the amplifier is above </a:t>
            </a:r>
            <a:r>
              <a:rPr lang="en-IN" sz="2400" b="1" dirty="0" smtClean="0"/>
              <a:t>70.7%</a:t>
            </a:r>
            <a:r>
              <a:rPr lang="en-IN" sz="2400" dirty="0" smtClean="0"/>
              <a:t> or </a:t>
            </a:r>
            <a:r>
              <a:rPr lang="en-IN" sz="2400" b="1" dirty="0" smtClean="0"/>
              <a:t>-3dB</a:t>
            </a:r>
            <a:r>
              <a:rPr lang="en-IN" sz="2400" dirty="0" smtClean="0"/>
              <a:t> (where 0dB is the maximum) of its maximum output value as shown below.</a:t>
            </a:r>
          </a:p>
          <a:p>
            <a:pPr>
              <a:buNone/>
            </a:pPr>
            <a:endParaRPr lang="en-IN" sz="2400" b="1" dirty="0" smtClean="0"/>
          </a:p>
          <a:p>
            <a:pPr>
              <a:buNone/>
            </a:pPr>
            <a:r>
              <a:rPr lang="en-IN" sz="2400" dirty="0" smtClean="0"/>
              <a:t/>
            </a:r>
            <a:br>
              <a:rPr lang="en-IN" sz="2400" dirty="0" smtClean="0"/>
            </a:br>
            <a:endParaRPr lang="en-US" sz="2400" dirty="0"/>
          </a:p>
        </p:txBody>
      </p:sp>
      <p:pic>
        <p:nvPicPr>
          <p:cNvPr id="30722" name="Picture 2" descr="op-amp frequency response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887115"/>
            <a:ext cx="5256584" cy="37062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Block diagram of op-amp:</a:t>
            </a:r>
            <a:endParaRPr lang="en-IN" dirty="0"/>
          </a:p>
        </p:txBody>
      </p:sp>
      <p:pic>
        <p:nvPicPr>
          <p:cNvPr id="6" name="Picture 5" descr="BLOCK DIAGRAM OF OP_AMP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770485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77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51520" y="3284984"/>
            <a:ext cx="856895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Input stage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Mid stage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Level shifter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Output stage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268760"/>
            <a:ext cx="7704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Block diagram consists of 4 stages:</a:t>
            </a:r>
            <a:endParaRPr lang="en-IN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299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1124744"/>
            <a:ext cx="8147248" cy="4661872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 smtClean="0"/>
              <a:t>Input stage: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	It is having dual input and balanced output and used to provide voltage gain to an Op-Amp and it decides input resistance.</a:t>
            </a:r>
            <a:endParaRPr lang="en-IN" dirty="0" smtClean="0"/>
          </a:p>
          <a:p>
            <a:r>
              <a:rPr lang="en-US" b="1" u="sng" dirty="0" smtClean="0"/>
              <a:t>Mid stage: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	It is having dual input and unbalanced output. It provides additional voltage gain to the input signal.</a:t>
            </a:r>
            <a:endParaRPr lang="en-IN" dirty="0" smtClean="0"/>
          </a:p>
          <a:p>
            <a:r>
              <a:rPr lang="en-US" b="1" u="sng" dirty="0" smtClean="0"/>
              <a:t>Level shifter: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	In this emitter coupled logic circuit is used so that it provides the dc level to zero voltage level with respect to ground.</a:t>
            </a:r>
            <a:endParaRPr lang="en-IN" dirty="0" smtClean="0"/>
          </a:p>
          <a:p>
            <a:r>
              <a:rPr lang="en-US" b="1" u="sng" dirty="0" smtClean="0"/>
              <a:t>Output stage: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	In this complimentary push pull circuit is used so that it provides low output resistance.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TRANSISTORS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85860"/>
            <a:ext cx="8147248" cy="2647196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pPr lvl="0"/>
            <a:r>
              <a:rPr lang="en-IN" dirty="0" smtClean="0"/>
              <a:t>A </a:t>
            </a:r>
            <a:r>
              <a:rPr lang="en-IN" b="1" dirty="0" smtClean="0"/>
              <a:t>transistor</a:t>
            </a:r>
            <a:r>
              <a:rPr lang="en-IN" dirty="0" smtClean="0"/>
              <a:t> is a semiconductor device used to amplify or switch electronic signals and electrical power. It is composed of semiconductor material usually with at least three terminals for connection to an external circuit.</a:t>
            </a:r>
          </a:p>
          <a:p>
            <a:pPr>
              <a:buNone/>
            </a:pPr>
            <a:endParaRPr lang="en-IN" dirty="0" smtClean="0"/>
          </a:p>
        </p:txBody>
      </p:sp>
      <p:pic>
        <p:nvPicPr>
          <p:cNvPr id="1026" name="Picture 2" descr="C:\Users\hp\Desktop\tr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645024"/>
            <a:ext cx="4059675" cy="28529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7758138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Inverting amplifier: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628800"/>
            <a:ext cx="8147248" cy="2160240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 smtClean="0"/>
              <a:t>Inverting Operational Amplifier</a:t>
            </a:r>
            <a:r>
              <a:rPr lang="en-IN" dirty="0" smtClean="0"/>
              <a:t>. ... Negative Feedback is the process of “feeding back” a fraction of the output signal back to the input, but to make the feedback negative, we must feed it back to the negative or “</a:t>
            </a:r>
            <a:r>
              <a:rPr lang="en-IN" b="1" dirty="0" smtClean="0"/>
              <a:t>inverting</a:t>
            </a:r>
            <a:r>
              <a:rPr lang="en-IN" dirty="0" smtClean="0"/>
              <a:t> input” terminal of the </a:t>
            </a:r>
            <a:r>
              <a:rPr lang="en-IN" b="1" dirty="0" smtClean="0"/>
              <a:t>op</a:t>
            </a:r>
            <a:r>
              <a:rPr lang="en-IN" dirty="0" smtClean="0"/>
              <a:t>-</a:t>
            </a:r>
            <a:r>
              <a:rPr lang="en-IN" b="1" dirty="0" err="1" smtClean="0"/>
              <a:t>amp</a:t>
            </a:r>
            <a:r>
              <a:rPr lang="en-IN" dirty="0" err="1" smtClean="0"/>
              <a:t>using</a:t>
            </a:r>
            <a:r>
              <a:rPr lang="en-IN" dirty="0" smtClean="0"/>
              <a:t> an external Feedback Resistor called Rƒ.</a:t>
            </a:r>
            <a:endParaRPr lang="en-IN" dirty="0"/>
          </a:p>
        </p:txBody>
      </p:sp>
      <p:pic>
        <p:nvPicPr>
          <p:cNvPr id="26626" name="Picture 2" descr="Image result for op-amp inverting amplifi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729573"/>
            <a:ext cx="4680520" cy="29844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50" y="534103"/>
            <a:ext cx="7819025" cy="81991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Non-inverting amplifier:</a:t>
            </a:r>
            <a:endParaRPr lang="en-IN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2520280"/>
          </a:xfrm>
        </p:spPr>
        <p:txBody>
          <a:bodyPr/>
          <a:lstStyle/>
          <a:p>
            <a:r>
              <a:rPr lang="en-IN" dirty="0" smtClean="0"/>
              <a:t>In this configuration, the input voltage signal, ( V</a:t>
            </a:r>
            <a:r>
              <a:rPr lang="en-IN" baseline="-25000" dirty="0" smtClean="0"/>
              <a:t>IN</a:t>
            </a:r>
            <a:r>
              <a:rPr lang="en-IN" dirty="0" smtClean="0"/>
              <a:t> ) is applied directly to the </a:t>
            </a:r>
            <a:r>
              <a:rPr lang="en-IN" b="1" dirty="0" smtClean="0"/>
              <a:t>non</a:t>
            </a:r>
            <a:r>
              <a:rPr lang="en-IN" dirty="0" smtClean="0"/>
              <a:t>-</a:t>
            </a:r>
            <a:r>
              <a:rPr lang="en-IN" b="1" dirty="0" smtClean="0"/>
              <a:t>inverting</a:t>
            </a:r>
            <a:r>
              <a:rPr lang="en-IN" dirty="0" smtClean="0"/>
              <a:t> ( + ) input terminal which </a:t>
            </a:r>
            <a:r>
              <a:rPr lang="en-IN" b="1" dirty="0" smtClean="0"/>
              <a:t>means</a:t>
            </a:r>
            <a:r>
              <a:rPr lang="en-IN" dirty="0" smtClean="0"/>
              <a:t> that the output gain of </a:t>
            </a:r>
            <a:r>
              <a:rPr lang="en-IN" dirty="0" err="1" smtClean="0"/>
              <a:t>the</a:t>
            </a:r>
            <a:r>
              <a:rPr lang="en-IN" b="1" dirty="0" err="1" smtClean="0"/>
              <a:t>amplifier</a:t>
            </a:r>
            <a:r>
              <a:rPr lang="en-IN" dirty="0" smtClean="0"/>
              <a:t> becomes “Positive” in value in contrast to the “</a:t>
            </a:r>
            <a:r>
              <a:rPr lang="en-IN" b="1" dirty="0" smtClean="0"/>
              <a:t>Inverting Amplifier</a:t>
            </a:r>
            <a:r>
              <a:rPr lang="en-IN" dirty="0" smtClean="0"/>
              <a:t>” </a:t>
            </a:r>
            <a:r>
              <a:rPr lang="en-IN" b="1" dirty="0" smtClean="0"/>
              <a:t>circuit</a:t>
            </a:r>
            <a:r>
              <a:rPr lang="en-IN" dirty="0" smtClean="0"/>
              <a:t> we saw in the last tutorial whose output gain is negative in value.</a:t>
            </a:r>
            <a:endParaRPr lang="en-IN" dirty="0"/>
          </a:p>
        </p:txBody>
      </p:sp>
      <p:pic>
        <p:nvPicPr>
          <p:cNvPr id="25602" name="Picture 2" descr="Image result for non inverting amplifier defini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89040"/>
            <a:ext cx="4464496" cy="2825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/>
          <a:lstStyle/>
          <a:p>
            <a:r>
              <a:rPr lang="en-US" dirty="0" smtClean="0"/>
              <a:t>Op-amp Oscillator: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8748464" cy="2592288"/>
          </a:xfrm>
        </p:spPr>
        <p:txBody>
          <a:bodyPr>
            <a:normAutofit/>
          </a:bodyPr>
          <a:lstStyle/>
          <a:p>
            <a:r>
              <a:rPr lang="en-IN" dirty="0" smtClean="0"/>
              <a:t>The </a:t>
            </a:r>
            <a:r>
              <a:rPr lang="en-IN" b="1" dirty="0" smtClean="0"/>
              <a:t>Op</a:t>
            </a:r>
            <a:r>
              <a:rPr lang="en-IN" dirty="0" smtClean="0"/>
              <a:t>-</a:t>
            </a:r>
            <a:r>
              <a:rPr lang="en-IN" b="1" dirty="0" smtClean="0"/>
              <a:t>amp</a:t>
            </a:r>
            <a:r>
              <a:rPr lang="en-IN" dirty="0" smtClean="0"/>
              <a:t> RC </a:t>
            </a:r>
            <a:r>
              <a:rPr lang="en-IN" b="1" dirty="0" smtClean="0"/>
              <a:t>Oscillator</a:t>
            </a:r>
            <a:r>
              <a:rPr lang="en-IN" dirty="0" smtClean="0"/>
              <a:t>. When used as RC </a:t>
            </a:r>
            <a:r>
              <a:rPr lang="en-IN" b="1" dirty="0" smtClean="0"/>
              <a:t>oscillators</a:t>
            </a:r>
            <a:r>
              <a:rPr lang="en-IN" dirty="0" smtClean="0"/>
              <a:t>, </a:t>
            </a:r>
            <a:r>
              <a:rPr lang="en-IN" b="1" dirty="0" smtClean="0"/>
              <a:t>Operational Amplifier</a:t>
            </a:r>
            <a:r>
              <a:rPr lang="en-IN" dirty="0" smtClean="0"/>
              <a:t> RC </a:t>
            </a:r>
            <a:r>
              <a:rPr lang="en-IN" b="1" dirty="0" smtClean="0"/>
              <a:t>Oscillators</a:t>
            </a:r>
            <a:r>
              <a:rPr lang="en-IN" dirty="0" smtClean="0"/>
              <a:t>are more common than their bipolar transistors counterparts. </a:t>
            </a:r>
          </a:p>
          <a:p>
            <a:r>
              <a:rPr lang="en-IN" dirty="0" smtClean="0"/>
              <a:t>The </a:t>
            </a:r>
            <a:r>
              <a:rPr lang="en-IN" b="1" dirty="0" smtClean="0"/>
              <a:t>oscillator</a:t>
            </a:r>
            <a:r>
              <a:rPr lang="en-IN" dirty="0" smtClean="0"/>
              <a:t> circuit consists of a negative-gain </a:t>
            </a:r>
            <a:r>
              <a:rPr lang="en-IN" b="1" dirty="0" smtClean="0"/>
              <a:t>operational amplifier</a:t>
            </a:r>
            <a:r>
              <a:rPr lang="en-IN" dirty="0" smtClean="0"/>
              <a:t> and a three section RC network that produces the 180</a:t>
            </a:r>
            <a:r>
              <a:rPr lang="en-IN" baseline="30000" dirty="0" smtClean="0"/>
              <a:t>o</a:t>
            </a:r>
            <a:r>
              <a:rPr lang="en-IN" dirty="0" smtClean="0"/>
              <a:t> phase shift.</a:t>
            </a:r>
            <a:endParaRPr lang="en-IN" dirty="0"/>
          </a:p>
        </p:txBody>
      </p:sp>
      <p:pic>
        <p:nvPicPr>
          <p:cNvPr id="58370" name="Picture 2" descr="Image result for oscillators in op-a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121209"/>
            <a:ext cx="5400600" cy="2736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6000" dirty="0" smtClean="0"/>
              <a:t>THANK  YOU</a:t>
            </a:r>
          </a:p>
          <a:p>
            <a:pPr>
              <a:buNone/>
            </a:pPr>
            <a:r>
              <a:rPr lang="en-US" smtClean="0"/>
              <a:t>    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712" y="980728"/>
            <a:ext cx="8507288" cy="1356760"/>
          </a:xfrm>
        </p:spPr>
        <p:txBody>
          <a:bodyPr>
            <a:normAutofit fontScale="90000"/>
          </a:bodyPr>
          <a:lstStyle/>
          <a:p>
            <a:pPr algn="ctr" fontAlgn="t"/>
            <a:r>
              <a:rPr lang="en-IN" dirty="0" smtClean="0"/>
              <a:t/>
            </a:r>
            <a:br>
              <a:rPr lang="en-IN" dirty="0" smtClean="0"/>
            </a:br>
            <a:r>
              <a:rPr lang="en-IN" sz="6000" b="1" dirty="0" smtClean="0"/>
              <a:t>The three different transistor configurations are:</a:t>
            </a:r>
            <a:endParaRPr lang="en-IN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80928"/>
            <a:ext cx="8229600" cy="4389120"/>
          </a:xfrm>
        </p:spPr>
        <p:txBody>
          <a:bodyPr/>
          <a:lstStyle/>
          <a:p>
            <a:pPr algn="ctr">
              <a:buNone/>
            </a:pPr>
            <a:endParaRPr lang="en-US" sz="4800" dirty="0" smtClean="0"/>
          </a:p>
          <a:p>
            <a:r>
              <a:rPr lang="en-US" sz="4800" dirty="0" smtClean="0"/>
              <a:t>Common Base (CB)</a:t>
            </a:r>
          </a:p>
          <a:p>
            <a:r>
              <a:rPr lang="en-US" sz="4800" dirty="0" smtClean="0"/>
              <a:t>Common Emitter(CE)</a:t>
            </a:r>
          </a:p>
          <a:p>
            <a:r>
              <a:rPr lang="en-US" sz="4800" dirty="0" smtClean="0"/>
              <a:t>Common Collector(CC)</a:t>
            </a:r>
          </a:p>
          <a:p>
            <a:endParaRPr lang="en-IN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923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Common Base(CB):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90680"/>
            <a:ext cx="8229600" cy="1854344"/>
          </a:xfrm>
        </p:spPr>
        <p:txBody>
          <a:bodyPr>
            <a:normAutofit/>
          </a:bodyPr>
          <a:lstStyle/>
          <a:p>
            <a:pPr algn="ctr"/>
            <a:r>
              <a:rPr lang="en-IN" dirty="0" smtClean="0"/>
              <a:t>   </a:t>
            </a:r>
            <a:r>
              <a:rPr lang="en-IN" sz="3200" dirty="0" smtClean="0"/>
              <a:t>This transistor configuration provides a low input impedance while offering a high output impedance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979DA353-9167-4643-930C-F46E96A40F6A}"/>
              </a:ext>
            </a:extLst>
          </p:cNvPr>
          <p:cNvSpPr txBox="1">
            <a:spLocks/>
          </p:cNvSpPr>
          <p:nvPr/>
        </p:nvSpPr>
        <p:spPr>
          <a:xfrm>
            <a:off x="468923" y="4659923"/>
            <a:ext cx="8229600" cy="2209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43010" name="AutoShape 2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12" name="AutoShape 4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14" name="AutoShape 6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16" name="AutoShape 8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18" name="AutoShape 10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20" name="AutoShape 12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22" name="AutoShape 14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24" name="AutoShape 16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26" name="AutoShape 18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28" name="AutoShape 20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43030" name="AutoShape 22" descr="Common base transistor configuration showing the base connection common to both input and output circ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pic>
        <p:nvPicPr>
          <p:cNvPr id="43031" name="Picture 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861048"/>
            <a:ext cx="3326163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32" name="Picture 24" descr="C:\Users\hp\Desktop\C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005064"/>
            <a:ext cx="4497427" cy="2420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069584"/>
          </a:xfrm>
        </p:spPr>
        <p:txBody>
          <a:bodyPr>
            <a:normAutofit lnSpcReduction="10000"/>
          </a:bodyPr>
          <a:lstStyle/>
          <a:p>
            <a:pPr lvl="0"/>
            <a:r>
              <a:rPr lang="en-IN" dirty="0" smtClean="0"/>
              <a:t>This transistor configuration has the collector terminal of the transistor common between the input and the output terminals . This offers high input impedance, low output impedance, voltage gain less than one and a large current gain</a:t>
            </a:r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Collector(CC):</a:t>
            </a:r>
            <a:endParaRPr lang="en-IN" dirty="0"/>
          </a:p>
        </p:txBody>
      </p:sp>
      <p:pic>
        <p:nvPicPr>
          <p:cNvPr id="41986" name="Picture 2" descr="common collector (cc) configuration of transis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933056"/>
            <a:ext cx="4598341" cy="2564904"/>
          </a:xfrm>
          <a:prstGeom prst="rect">
            <a:avLst/>
          </a:prstGeom>
          <a:noFill/>
        </p:spPr>
      </p:pic>
      <p:pic>
        <p:nvPicPr>
          <p:cNvPr id="41988" name="Picture 4" descr="input characteristics for cc configuration of transis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221088"/>
            <a:ext cx="3634839" cy="1944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4811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91264" cy="2141592"/>
          </a:xfrm>
        </p:spPr>
        <p:txBody>
          <a:bodyPr/>
          <a:lstStyle/>
          <a:p>
            <a:r>
              <a:rPr lang="en-IN" dirty="0" smtClean="0"/>
              <a:t>In this configuration, the emitter terminal is common between the input and the output terminals . This configuration offers medium input impedance, medium output impedance, medium current gain and voltage gain.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980728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</a:rPr>
              <a:t>Common Emitter(CE):</a:t>
            </a:r>
            <a:endParaRPr lang="en-IN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3568" y="6219400"/>
            <a:ext cx="4968552" cy="3923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1426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4" name="Picture 4" descr="https://www.electrical4u.com/images/march16/146651532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717033"/>
            <a:ext cx="3528392" cy="720080"/>
          </a:xfrm>
          <a:prstGeom prst="rect">
            <a:avLst/>
          </a:prstGeom>
          <a:noFill/>
        </p:spPr>
      </p:pic>
      <p:pic>
        <p:nvPicPr>
          <p:cNvPr id="40966" name="Picture 6" descr="input characteristics for ce configuration of transistor of transis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695824"/>
            <a:ext cx="4152900" cy="2162176"/>
          </a:xfrm>
          <a:prstGeom prst="rect">
            <a:avLst/>
          </a:prstGeom>
          <a:noFill/>
        </p:spPr>
      </p:pic>
      <p:pic>
        <p:nvPicPr>
          <p:cNvPr id="40968" name="Picture 8" descr="output characteristics for ce configuration of transist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5528" y="4593396"/>
            <a:ext cx="4248472" cy="2264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FET(Field Effect Transistor):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507288" cy="4536504"/>
          </a:xfrm>
        </p:spPr>
        <p:txBody>
          <a:bodyPr>
            <a:noAutofit/>
          </a:bodyPr>
          <a:lstStyle/>
          <a:p>
            <a:pPr>
              <a:buNone/>
            </a:pPr>
            <a:endParaRPr lang="en-IN" sz="3600" dirty="0" smtClean="0"/>
          </a:p>
          <a:p>
            <a:r>
              <a:rPr lang="en-IN" sz="3600" dirty="0" smtClean="0"/>
              <a:t> </a:t>
            </a:r>
            <a:r>
              <a:rPr lang="en-IN" sz="3600" b="1" dirty="0" smtClean="0"/>
              <a:t>FET</a:t>
            </a:r>
            <a:r>
              <a:rPr lang="en-IN" sz="3600" dirty="0" smtClean="0"/>
              <a:t> is a transistor, where output current is controlled by electric field. </a:t>
            </a:r>
            <a:r>
              <a:rPr lang="en-IN" sz="3600" b="1" dirty="0" smtClean="0"/>
              <a:t>FET </a:t>
            </a:r>
            <a:r>
              <a:rPr lang="en-IN" sz="3600" dirty="0" smtClean="0"/>
              <a:t>sometimes, is called </a:t>
            </a:r>
            <a:r>
              <a:rPr lang="en-IN" sz="3600" dirty="0" err="1" smtClean="0"/>
              <a:t>uni</a:t>
            </a:r>
            <a:r>
              <a:rPr lang="en-IN" sz="3600" dirty="0" smtClean="0"/>
              <a:t>-polar transistor as it involves single carrier type operation. The basic types of </a:t>
            </a:r>
            <a:r>
              <a:rPr lang="en-IN" sz="3600" b="1" dirty="0" smtClean="0"/>
              <a:t>FET </a:t>
            </a:r>
            <a:r>
              <a:rPr lang="en-IN" sz="3600" dirty="0" smtClean="0"/>
              <a:t>transistor is completely different from BJT transistor basics.</a:t>
            </a:r>
          </a:p>
          <a:p>
            <a:pPr>
              <a:buNone/>
            </a:pPr>
            <a:endParaRPr lang="en-IN" sz="3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3568" y="908720"/>
            <a:ext cx="5760640" cy="86409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FET Conventional symbol types:</a:t>
            </a:r>
            <a:endParaRPr lang="en-IN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8914" name="Picture 2" descr="https://upload.wikimedia.org/wikipedia/commons/thumb/6/60/FET_Symbols.svg/1280px-FET_Symbol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708920"/>
            <a:ext cx="8568952" cy="36752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Three  terminals of FET: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IN" dirty="0" smtClean="0"/>
          </a:p>
          <a:p>
            <a:pPr algn="ctr">
              <a:buNone/>
            </a:pPr>
            <a:endParaRPr lang="en-IN" dirty="0" smtClean="0"/>
          </a:p>
          <a:p>
            <a:r>
              <a:rPr lang="en-IN" dirty="0" smtClean="0"/>
              <a:t>Source (S):   which the carriers enter the channel. Conventionally, current entering the channel at S is designated by I</a:t>
            </a:r>
            <a:r>
              <a:rPr lang="en-IN" baseline="-25000" dirty="0" smtClean="0"/>
              <a:t>S</a:t>
            </a:r>
            <a:r>
              <a:rPr lang="en-IN" dirty="0" smtClean="0"/>
              <a:t>.</a:t>
            </a:r>
          </a:p>
          <a:p>
            <a:r>
              <a:rPr lang="en-IN" dirty="0" smtClean="0"/>
              <a:t>Drain (D):   which the carriers leave the channel. Conventionally, current entering the channel at D is designated by I</a:t>
            </a:r>
            <a:r>
              <a:rPr lang="en-IN" baseline="-25000" dirty="0" smtClean="0"/>
              <a:t>D</a:t>
            </a:r>
            <a:r>
              <a:rPr lang="en-IN" dirty="0" smtClean="0"/>
              <a:t>. Drain-to-source voltage is V</a:t>
            </a:r>
            <a:r>
              <a:rPr lang="en-IN" baseline="-25000" dirty="0" smtClean="0"/>
              <a:t>DS</a:t>
            </a:r>
            <a:r>
              <a:rPr lang="en-IN" dirty="0" smtClean="0"/>
              <a:t>.</a:t>
            </a:r>
          </a:p>
          <a:p>
            <a:r>
              <a:rPr lang="en-IN" dirty="0" smtClean="0"/>
              <a:t>Gate (G):     The terminal that modulates the channel conductivity. By applying voltage to G, one can control I</a:t>
            </a:r>
            <a:r>
              <a:rPr lang="en-IN" baseline="-25000" dirty="0" smtClean="0"/>
              <a:t>D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 smtClean="0"/>
          </a:p>
          <a:p>
            <a:pPr lvl="0">
              <a:buNone/>
            </a:pPr>
            <a:endParaRPr lang="en-IN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27848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799</TotalTime>
  <Words>346</Words>
  <Application>Microsoft Office PowerPoint</Application>
  <PresentationFormat>On-screen Show (4:3)</PresentationFormat>
  <Paragraphs>77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    BASIC ELECTRONICS</vt:lpstr>
      <vt:lpstr>TRANSISTORS </vt:lpstr>
      <vt:lpstr> The three different transistor configurations are:</vt:lpstr>
      <vt:lpstr>Common Base(CB):</vt:lpstr>
      <vt:lpstr>Common Collector(CC):</vt:lpstr>
      <vt:lpstr>PowerPoint Presentation</vt:lpstr>
      <vt:lpstr>FET(Field Effect Transistor):</vt:lpstr>
      <vt:lpstr>PowerPoint Presentation</vt:lpstr>
      <vt:lpstr> Three  terminals of FET:</vt:lpstr>
      <vt:lpstr>PowerPoint Presentation</vt:lpstr>
      <vt:lpstr>UJT (uni junction transistor ):</vt:lpstr>
      <vt:lpstr>PowerPoint Presentation</vt:lpstr>
      <vt:lpstr> The value of the timing resistor, R3 is calculated as:</vt:lpstr>
      <vt:lpstr>Op-AMP(Operational Amplifier)</vt:lpstr>
      <vt:lpstr>PowerPoint Presentation</vt:lpstr>
      <vt:lpstr>:</vt:lpstr>
      <vt:lpstr>Block diagram of op-amp:</vt:lpstr>
      <vt:lpstr>PowerPoint Presentation</vt:lpstr>
      <vt:lpstr>PowerPoint Presentation</vt:lpstr>
      <vt:lpstr>Inverting amplifier:</vt:lpstr>
      <vt:lpstr>Non-inverting amplifier:</vt:lpstr>
      <vt:lpstr>Op-amp Oscillator: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Admin</cp:lastModifiedBy>
  <cp:revision>106</cp:revision>
  <dcterms:created xsi:type="dcterms:W3CDTF">2006-08-16T00:00:00Z</dcterms:created>
  <dcterms:modified xsi:type="dcterms:W3CDTF">2024-12-30T07:58:31Z</dcterms:modified>
</cp:coreProperties>
</file>